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4" r:id="rId16"/>
    <p:sldId id="28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4CF92-74EC-4F01-91E1-BF524FA62B70}" v="91" dt="2021-11-22T15:02:51.225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258349"/>
            <a:ext cx="5994125" cy="2323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Parental Survey</a:t>
            </a:r>
            <a:br>
              <a:rPr lang="en-US" dirty="0"/>
            </a:br>
            <a:r>
              <a:rPr lang="en-US" dirty="0"/>
              <a:t>St Mary’s C of 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0526590" cy="911194"/>
          </a:xfrm>
        </p:spPr>
        <p:txBody>
          <a:bodyPr>
            <a:normAutofit/>
          </a:bodyPr>
          <a:lstStyle/>
          <a:p>
            <a:r>
              <a:rPr lang="en-GB" dirty="0"/>
              <a:t>My child has SEND and the school gives them the support they need to succeed.</a:t>
            </a:r>
            <a:endParaRPr dirty="0"/>
          </a:p>
        </p:txBody>
      </p:sp>
      <p:pic>
        <p:nvPicPr>
          <p:cNvPr id="9218" name="Picture 2" descr="Forms response chart. Question title: Please rate the statement: My child has SEND and the school gives them the support they need to succeed.. Number of responses: 11 responses.">
            <a:extLst>
              <a:ext uri="{FF2B5EF4-FFF2-40B4-BE49-F238E27FC236}">
                <a16:creationId xmlns:a16="http://schemas.microsoft.com/office/drawing/2014/main" id="{29F7402F-3C0A-4730-A0A4-151D3F4B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26" y="2056163"/>
            <a:ext cx="8891932" cy="4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11113" cy="490884"/>
          </a:xfrm>
        </p:spPr>
        <p:txBody>
          <a:bodyPr>
            <a:normAutofit/>
          </a:bodyPr>
          <a:lstStyle/>
          <a:p>
            <a:r>
              <a:rPr lang="en-GB" dirty="0"/>
              <a:t>The school has high expectations for my child.</a:t>
            </a:r>
            <a:endParaRPr dirty="0"/>
          </a:p>
        </p:txBody>
      </p:sp>
      <p:pic>
        <p:nvPicPr>
          <p:cNvPr id="10242" name="Picture 2" descr="Forms response chart. Question title: Please rate the statement: The school has high expectations for my child.. Number of responses: 63 responses.">
            <a:extLst>
              <a:ext uri="{FF2B5EF4-FFF2-40B4-BE49-F238E27FC236}">
                <a16:creationId xmlns:a16="http://schemas.microsoft.com/office/drawing/2014/main" id="{5B066CF8-BAFA-41C5-A6FE-6140FC9A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94" y="1734619"/>
            <a:ext cx="10121611" cy="42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EA005095-92EC-4DE6-A5CA-D1624805D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413" y="1046203"/>
            <a:ext cx="11711113" cy="530927"/>
          </a:xfrm>
        </p:spPr>
        <p:txBody>
          <a:bodyPr>
            <a:normAutofit/>
          </a:bodyPr>
          <a:lstStyle/>
          <a:p>
            <a:r>
              <a:rPr lang="en-GB" dirty="0"/>
              <a:t>My child does well at this school.</a:t>
            </a:r>
            <a:endParaRPr dirty="0"/>
          </a:p>
        </p:txBody>
      </p:sp>
      <p:pic>
        <p:nvPicPr>
          <p:cNvPr id="11266" name="Picture 2" descr="Forms response chart. Question title: Please rate the statement: My child does well at this school.. Number of responses: 64 responses.">
            <a:extLst>
              <a:ext uri="{FF2B5EF4-FFF2-40B4-BE49-F238E27FC236}">
                <a16:creationId xmlns:a16="http://schemas.microsoft.com/office/drawing/2014/main" id="{036031C0-3773-4F60-A10A-A6BC8E2E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5" y="1681831"/>
            <a:ext cx="10326848" cy="43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11113" cy="507662"/>
          </a:xfrm>
        </p:spPr>
        <p:txBody>
          <a:bodyPr>
            <a:normAutofit/>
          </a:bodyPr>
          <a:lstStyle/>
          <a:p>
            <a:r>
              <a:rPr lang="en-GB" dirty="0"/>
              <a:t>The school lets me know how my child is doing.</a:t>
            </a:r>
            <a:endParaRPr dirty="0"/>
          </a:p>
        </p:txBody>
      </p:sp>
      <p:pic>
        <p:nvPicPr>
          <p:cNvPr id="12290" name="Picture 2" descr="Forms response chart. Question title: Please rate the statement: The school lets me know how my child is doing. Number of responses: 64 responses.">
            <a:extLst>
              <a:ext uri="{FF2B5EF4-FFF2-40B4-BE49-F238E27FC236}">
                <a16:creationId xmlns:a16="http://schemas.microsoft.com/office/drawing/2014/main" id="{920B178D-93AB-445F-B5A6-E34C537C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35" y="1751397"/>
            <a:ext cx="10275529" cy="43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11113" cy="507662"/>
          </a:xfrm>
        </p:spPr>
        <p:txBody>
          <a:bodyPr>
            <a:normAutofit/>
          </a:bodyPr>
          <a:lstStyle/>
          <a:p>
            <a:r>
              <a:rPr lang="en-GB" dirty="0"/>
              <a:t>There is a good range of subjects available at this school.</a:t>
            </a:r>
            <a:endParaRPr dirty="0"/>
          </a:p>
        </p:txBody>
      </p:sp>
      <p:pic>
        <p:nvPicPr>
          <p:cNvPr id="13314" name="Picture 2" descr="Forms response chart. Question title: Please rate the statement: There is a good range of subjects available at this school.. Number of responses: 64 responses.">
            <a:extLst>
              <a:ext uri="{FF2B5EF4-FFF2-40B4-BE49-F238E27FC236}">
                <a16:creationId xmlns:a16="http://schemas.microsoft.com/office/drawing/2014/main" id="{5EC956D7-B267-4505-A246-B02A47C9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9" y="1652631"/>
            <a:ext cx="10282221" cy="43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557387" cy="499273"/>
          </a:xfrm>
        </p:spPr>
        <p:txBody>
          <a:bodyPr>
            <a:normAutofit/>
          </a:bodyPr>
          <a:lstStyle/>
          <a:p>
            <a:r>
              <a:rPr lang="en-GB" dirty="0"/>
              <a:t>My child can take part in a range of clubs and activities at this school.</a:t>
            </a:r>
            <a:endParaRPr dirty="0"/>
          </a:p>
        </p:txBody>
      </p:sp>
      <p:pic>
        <p:nvPicPr>
          <p:cNvPr id="14338" name="Picture 2" descr="Forms response chart. Question title: Please rate the statement: My child can take part in a range of clubs and activities at this school.. Number of responses: 63 responses.">
            <a:extLst>
              <a:ext uri="{FF2B5EF4-FFF2-40B4-BE49-F238E27FC236}">
                <a16:creationId xmlns:a16="http://schemas.microsoft.com/office/drawing/2014/main" id="{DA01DFF5-57A8-46EF-96CF-A01B8E27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5" y="1743008"/>
            <a:ext cx="10101670" cy="42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11113" cy="507662"/>
          </a:xfrm>
        </p:spPr>
        <p:txBody>
          <a:bodyPr>
            <a:normAutofit/>
          </a:bodyPr>
          <a:lstStyle/>
          <a:p>
            <a:r>
              <a:rPr lang="en-GB" dirty="0"/>
              <a:t>The school supports my child’s wider personal development.</a:t>
            </a:r>
            <a:endParaRPr dirty="0"/>
          </a:p>
        </p:txBody>
      </p:sp>
      <p:pic>
        <p:nvPicPr>
          <p:cNvPr id="15362" name="Picture 2" descr="Forms response chart. Question title: Please rate the statement: The school supports my child's wider personal development.. Number of responses: 64 responses.">
            <a:extLst>
              <a:ext uri="{FF2B5EF4-FFF2-40B4-BE49-F238E27FC236}">
                <a16:creationId xmlns:a16="http://schemas.microsoft.com/office/drawing/2014/main" id="{7A2B900A-A831-4FE4-87E1-04CA6597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3" y="1751397"/>
            <a:ext cx="10268125" cy="43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answer, yes or no: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11113" cy="507662"/>
          </a:xfrm>
        </p:spPr>
        <p:txBody>
          <a:bodyPr>
            <a:normAutofit/>
          </a:bodyPr>
          <a:lstStyle/>
          <a:p>
            <a:r>
              <a:rPr lang="en-GB" dirty="0"/>
              <a:t>Would you recommend St Mary’s School to another parent?</a:t>
            </a:r>
            <a:endParaRPr dirty="0"/>
          </a:p>
        </p:txBody>
      </p:sp>
      <p:pic>
        <p:nvPicPr>
          <p:cNvPr id="16386" name="Picture 2" descr="Forms response chart. Question title: Would you recommend St Mary's School to another parent?. Number of responses: 63 responses.">
            <a:extLst>
              <a:ext uri="{FF2B5EF4-FFF2-40B4-BE49-F238E27FC236}">
                <a16:creationId xmlns:a16="http://schemas.microsoft.com/office/drawing/2014/main" id="{97A22E4E-E0CA-4C24-99EE-9FE447AF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15" y="1652631"/>
            <a:ext cx="10448770" cy="43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Which parents participated?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1" y="1144969"/>
            <a:ext cx="8779432" cy="1926978"/>
          </a:xfrm>
        </p:spPr>
        <p:txBody>
          <a:bodyPr>
            <a:normAutofit/>
          </a:bodyPr>
          <a:lstStyle/>
          <a:p>
            <a:r>
              <a:rPr lang="en-GB" dirty="0"/>
              <a:t>parental responses were received. </a:t>
            </a:r>
            <a:endParaRPr dirty="0"/>
          </a:p>
          <a:p>
            <a:r>
              <a:rPr lang="en-GB" dirty="0"/>
              <a:t>Parents from every year group responded.</a:t>
            </a:r>
            <a:endParaRPr dirty="0"/>
          </a:p>
        </p:txBody>
      </p:sp>
      <p:pic>
        <p:nvPicPr>
          <p:cNvPr id="1026" name="Picture 2" descr="Forms response chart. Question title: Please select which year group(s) are applicable to your child(ren).. Number of responses: 64 responses.">
            <a:extLst>
              <a:ext uri="{FF2B5EF4-FFF2-40B4-BE49-F238E27FC236}">
                <a16:creationId xmlns:a16="http://schemas.microsoft.com/office/drawing/2014/main" id="{9479AD11-C214-430F-A34F-43E1FF83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17" y="2209279"/>
            <a:ext cx="8475677" cy="40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87" y="-157921"/>
            <a:ext cx="10729902" cy="1219200"/>
          </a:xfrm>
        </p:spPr>
        <p:txBody>
          <a:bodyPr/>
          <a:lstStyle/>
          <a:p>
            <a:r>
              <a:rPr lang="en-US" dirty="0"/>
              <a:t>Please rate the statement: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148" y="1061279"/>
            <a:ext cx="11287209" cy="524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child is happy at school.</a:t>
            </a:r>
          </a:p>
        </p:txBody>
      </p:sp>
      <p:pic>
        <p:nvPicPr>
          <p:cNvPr id="2050" name="Picture 2" descr="Forms response chart. Question title: Please rate the statement: My child is happy at school.. Number of responses: 64 responses.">
            <a:extLst>
              <a:ext uri="{FF2B5EF4-FFF2-40B4-BE49-F238E27FC236}">
                <a16:creationId xmlns:a16="http://schemas.microsoft.com/office/drawing/2014/main" id="{71D0CAC8-DACA-4C69-A709-138E4C5A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62" y="1722592"/>
            <a:ext cx="10103876" cy="42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6" y="64167"/>
            <a:ext cx="12192000" cy="1219200"/>
          </a:xfrm>
        </p:spPr>
        <p:txBody>
          <a:bodyPr>
            <a:normAutofit/>
          </a:bodyPr>
          <a:lstStyle/>
          <a:p>
            <a:r>
              <a:rPr lang="en-US" dirty="0"/>
              <a:t>Please rate the statement: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FDDF-AAEE-4AFF-BCC1-B3C56B231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46" y="1283367"/>
            <a:ext cx="10915068" cy="4112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My child feels safe at school.</a:t>
            </a:r>
          </a:p>
        </p:txBody>
      </p:sp>
      <p:pic>
        <p:nvPicPr>
          <p:cNvPr id="3074" name="Picture 2" descr="Forms response chart. Question title: Please rate the statement: My child feels safe at school.. Number of responses: 64 responses.">
            <a:extLst>
              <a:ext uri="{FF2B5EF4-FFF2-40B4-BE49-F238E27FC236}">
                <a16:creationId xmlns:a16="http://schemas.microsoft.com/office/drawing/2014/main" id="{9ED248A0-43E1-475D-A04F-220E56D7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06" y="1828335"/>
            <a:ext cx="9811787" cy="41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9612189" cy="49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school makes sure its pupils are well behaved.</a:t>
            </a:r>
            <a:endParaRPr dirty="0"/>
          </a:p>
        </p:txBody>
      </p:sp>
      <p:pic>
        <p:nvPicPr>
          <p:cNvPr id="4098" name="Picture 2" descr="Forms response chart. Question title: Please rate the statement: The school makes sure it's pupils are well behaved.. Number of responses: 64 responses.">
            <a:extLst>
              <a:ext uri="{FF2B5EF4-FFF2-40B4-BE49-F238E27FC236}">
                <a16:creationId xmlns:a16="http://schemas.microsoft.com/office/drawing/2014/main" id="{74995672-B115-49A5-86A9-49EDD757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2" y="1743008"/>
            <a:ext cx="10184235" cy="4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0798784" cy="860000"/>
          </a:xfrm>
        </p:spPr>
        <p:txBody>
          <a:bodyPr>
            <a:normAutofit/>
          </a:bodyPr>
          <a:lstStyle/>
          <a:p>
            <a:r>
              <a:rPr lang="en-GB" dirty="0"/>
              <a:t>My child has been bullied and the school dealt with the bullying quickly and effectively.</a:t>
            </a:r>
            <a:endParaRPr dirty="0"/>
          </a:p>
        </p:txBody>
      </p:sp>
      <p:pic>
        <p:nvPicPr>
          <p:cNvPr id="5122" name="Picture 2" descr="Forms response chart. Question title: Please rate the statement: My child has been bullied and the school dealt with the bullying quickly and effectively.. Number of responses: 64 responses.">
            <a:extLst>
              <a:ext uri="{FF2B5EF4-FFF2-40B4-BE49-F238E27FC236}">
                <a16:creationId xmlns:a16="http://schemas.microsoft.com/office/drawing/2014/main" id="{A4BD915E-1B35-43E8-A685-E80BB09A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69" y="1925659"/>
            <a:ext cx="9098461" cy="41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0526590" cy="930801"/>
          </a:xfrm>
        </p:spPr>
        <p:txBody>
          <a:bodyPr>
            <a:normAutofit/>
          </a:bodyPr>
          <a:lstStyle/>
          <a:p>
            <a:r>
              <a:rPr lang="en-GB" dirty="0"/>
              <a:t>The school makes me aware of what my child will be learning throughout the year.</a:t>
            </a:r>
            <a:endParaRPr dirty="0"/>
          </a:p>
        </p:txBody>
      </p:sp>
      <p:pic>
        <p:nvPicPr>
          <p:cNvPr id="6146" name="Picture 2" descr="Forms response chart. Question title: Please rate the statement: The school makes me aware of what my child will be learning throughout the year.. Number of responses: 63 responses.">
            <a:extLst>
              <a:ext uri="{FF2B5EF4-FFF2-40B4-BE49-F238E27FC236}">
                <a16:creationId xmlns:a16="http://schemas.microsoft.com/office/drawing/2014/main" id="{45A87AF5-C01B-4D60-A42C-7AC14762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40" y="2008658"/>
            <a:ext cx="8900720" cy="40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rate the statement: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0016609" cy="927762"/>
          </a:xfrm>
        </p:spPr>
        <p:txBody>
          <a:bodyPr>
            <a:normAutofit/>
          </a:bodyPr>
          <a:lstStyle/>
          <a:p>
            <a:r>
              <a:rPr lang="en-GB" dirty="0"/>
              <a:t>When I have raised concerns with the school they have been dealt with properly.</a:t>
            </a:r>
            <a:endParaRPr dirty="0"/>
          </a:p>
        </p:txBody>
      </p:sp>
      <p:pic>
        <p:nvPicPr>
          <p:cNvPr id="7170" name="Picture 2" descr="Forms response chart. Question title: Please rate the statement: When I have raised concerns with the school they have been dealt with properly.. Number of responses: 64 responses.">
            <a:extLst>
              <a:ext uri="{FF2B5EF4-FFF2-40B4-BE49-F238E27FC236}">
                <a16:creationId xmlns:a16="http://schemas.microsoft.com/office/drawing/2014/main" id="{E271D6D1-F2E6-47C2-ACDB-04B167F3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6" y="2072731"/>
            <a:ext cx="8881668" cy="40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698" y="-172997"/>
            <a:ext cx="106012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Please answer, yes or no: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310" y="1144969"/>
            <a:ext cx="11767112" cy="516051"/>
          </a:xfrm>
        </p:spPr>
        <p:txBody>
          <a:bodyPr>
            <a:normAutofit fontScale="92500"/>
          </a:bodyPr>
          <a:lstStyle/>
          <a:p>
            <a:r>
              <a:rPr lang="en-GB" dirty="0"/>
              <a:t>Does your child have special educational needs and/or disabilities (SEND)?</a:t>
            </a:r>
            <a:endParaRPr dirty="0"/>
          </a:p>
        </p:txBody>
      </p:sp>
      <p:pic>
        <p:nvPicPr>
          <p:cNvPr id="8194" name="Picture 2" descr="Forms response chart. Question title: Does your child have special educational needs and/or disabilities (SEND)?. Number of responses: 64 responses.">
            <a:extLst>
              <a:ext uri="{FF2B5EF4-FFF2-40B4-BE49-F238E27FC236}">
                <a16:creationId xmlns:a16="http://schemas.microsoft.com/office/drawing/2014/main" id="{C1133C95-A8A5-45E2-9333-63E19C99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1" y="1661020"/>
            <a:ext cx="10318458" cy="43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163</TotalTime>
  <Words>282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Nature Illustration 16x9</vt:lpstr>
      <vt:lpstr>Parental Survey St Mary’s C of E Primary School</vt:lpstr>
      <vt:lpstr>Which parents participated?</vt:lpstr>
      <vt:lpstr>Please rate the statement:</vt:lpstr>
      <vt:lpstr>Please rate the statement:</vt:lpstr>
      <vt:lpstr>Please rate the statement:</vt:lpstr>
      <vt:lpstr>Please rate the statement:</vt:lpstr>
      <vt:lpstr>Please rate the statement:</vt:lpstr>
      <vt:lpstr>Please rate the statement:</vt:lpstr>
      <vt:lpstr>Please answer, yes or no:</vt:lpstr>
      <vt:lpstr>Please rate the statement:</vt:lpstr>
      <vt:lpstr>Please rate the statement:</vt:lpstr>
      <vt:lpstr>Please rate the statement:</vt:lpstr>
      <vt:lpstr>Please rate the statement:</vt:lpstr>
      <vt:lpstr>Please rate the statement:</vt:lpstr>
      <vt:lpstr>Please rate the statement:</vt:lpstr>
      <vt:lpstr>Please rate the statement:</vt:lpstr>
      <vt:lpstr>Please answer, yes or no: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Louise Stevenson</dc:creator>
  <cp:lastModifiedBy>Louise Stevenson</cp:lastModifiedBy>
  <cp:revision>16</cp:revision>
  <dcterms:created xsi:type="dcterms:W3CDTF">2021-03-15T16:22:14Z</dcterms:created>
  <dcterms:modified xsi:type="dcterms:W3CDTF">2022-02-01T13:52:02Z</dcterms:modified>
</cp:coreProperties>
</file>